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83" r:id="rId4"/>
    <p:sldId id="284" r:id="rId5"/>
    <p:sldId id="285" r:id="rId6"/>
    <p:sldId id="274" r:id="rId7"/>
    <p:sldId id="282" r:id="rId8"/>
    <p:sldId id="286" r:id="rId9"/>
    <p:sldId id="288" r:id="rId10"/>
    <p:sldId id="289" r:id="rId11"/>
    <p:sldId id="287" r:id="rId12"/>
    <p:sldId id="292" r:id="rId13"/>
    <p:sldId id="290" r:id="rId14"/>
    <p:sldId id="291" r:id="rId15"/>
    <p:sldId id="293" r:id="rId16"/>
    <p:sldId id="294" r:id="rId17"/>
    <p:sldId id="296" r:id="rId18"/>
    <p:sldId id="295" r:id="rId19"/>
    <p:sldId id="297" r:id="rId20"/>
    <p:sldId id="298" r:id="rId21"/>
    <p:sldId id="367" r:id="rId22"/>
    <p:sldId id="275" r:id="rId23"/>
    <p:sldId id="300" r:id="rId24"/>
    <p:sldId id="301" r:id="rId25"/>
    <p:sldId id="302" r:id="rId26"/>
    <p:sldId id="303" r:id="rId27"/>
    <p:sldId id="304" r:id="rId28"/>
    <p:sldId id="311" r:id="rId29"/>
    <p:sldId id="312" r:id="rId30"/>
    <p:sldId id="305" r:id="rId31"/>
    <p:sldId id="306" r:id="rId32"/>
    <p:sldId id="308" r:id="rId33"/>
    <p:sldId id="309" r:id="rId34"/>
    <p:sldId id="307" r:id="rId35"/>
    <p:sldId id="310" r:id="rId36"/>
    <p:sldId id="299" r:id="rId37"/>
    <p:sldId id="324" r:id="rId38"/>
    <p:sldId id="323" r:id="rId39"/>
    <p:sldId id="325" r:id="rId40"/>
    <p:sldId id="326" r:id="rId41"/>
    <p:sldId id="276" r:id="rId42"/>
    <p:sldId id="317" r:id="rId43"/>
    <p:sldId id="318" r:id="rId44"/>
    <p:sldId id="313" r:id="rId45"/>
    <p:sldId id="314" r:id="rId46"/>
    <p:sldId id="315" r:id="rId47"/>
    <p:sldId id="319" r:id="rId48"/>
    <p:sldId id="316" r:id="rId49"/>
    <p:sldId id="321" r:id="rId50"/>
    <p:sldId id="320" r:id="rId51"/>
    <p:sldId id="322" r:id="rId52"/>
    <p:sldId id="277" r:id="rId53"/>
    <p:sldId id="327" r:id="rId54"/>
    <p:sldId id="329" r:id="rId55"/>
    <p:sldId id="328" r:id="rId56"/>
    <p:sldId id="330" r:id="rId57"/>
    <p:sldId id="368" r:id="rId58"/>
    <p:sldId id="273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Memory management and id()" id="{FE97F93E-1E25-45A0-8F96-B7B96546AEFF}">
          <p14:sldIdLst>
            <p14:sldId id="283"/>
            <p14:sldId id="284"/>
            <p14:sldId id="285"/>
            <p14:sldId id="274"/>
            <p14:sldId id="282"/>
            <p14:sldId id="286"/>
            <p14:sldId id="288"/>
          </p14:sldIdLst>
        </p14:section>
        <p14:section name="1.b. Aliasing, Shallow and Deep copies" id="{99926B94-6426-45C3-87A3-94B9F9DD2950}">
          <p14:sldIdLst>
            <p14:sldId id="289"/>
            <p14:sldId id="287"/>
            <p14:sldId id="292"/>
            <p14:sldId id="290"/>
            <p14:sldId id="291"/>
            <p14:sldId id="293"/>
            <p14:sldId id="294"/>
            <p14:sldId id="296"/>
            <p14:sldId id="295"/>
            <p14:sldId id="297"/>
            <p14:sldId id="298"/>
            <p14:sldId id="367"/>
          </p14:sldIdLst>
        </p14:section>
        <p14:section name="2. Numpy (part1)" id="{D524971B-F6CB-41CE-AE5A-E03BBFE3CDDA}">
          <p14:sldIdLst>
            <p14:sldId id="275"/>
            <p14:sldId id="300"/>
            <p14:sldId id="301"/>
            <p14:sldId id="302"/>
            <p14:sldId id="303"/>
            <p14:sldId id="304"/>
            <p14:sldId id="311"/>
            <p14:sldId id="312"/>
            <p14:sldId id="305"/>
            <p14:sldId id="306"/>
            <p14:sldId id="308"/>
            <p14:sldId id="309"/>
            <p14:sldId id="307"/>
            <p14:sldId id="310"/>
          </p14:sldIdLst>
        </p14:section>
        <p14:section name="Activity 1" id="{6D4DD5B3-FE01-483D-A3AD-477EAD3DD0C5}">
          <p14:sldIdLst>
            <p14:sldId id="299"/>
            <p14:sldId id="324"/>
            <p14:sldId id="323"/>
            <p14:sldId id="325"/>
            <p14:sldId id="326"/>
          </p14:sldIdLst>
        </p14:section>
        <p14:section name="3. About the import procedure" id="{8D2D9305-67B4-4A16-89F1-5DB252E34299}">
          <p14:sldIdLst>
            <p14:sldId id="276"/>
            <p14:sldId id="317"/>
            <p14:sldId id="318"/>
            <p14:sldId id="313"/>
            <p14:sldId id="314"/>
            <p14:sldId id="315"/>
            <p14:sldId id="319"/>
            <p14:sldId id="316"/>
            <p14:sldId id="321"/>
            <p14:sldId id="320"/>
            <p14:sldId id="322"/>
          </p14:sldIdLst>
        </p14:section>
        <p14:section name="4. Project organizing" id="{0FEEFAC6-63C8-4223-AB58-207D6D26975A}">
          <p14:sldIdLst>
            <p14:sldId id="277"/>
            <p14:sldId id="327"/>
            <p14:sldId id="329"/>
            <p14:sldId id="328"/>
            <p14:sldId id="330"/>
            <p14:sldId id="368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umpy.org/doc/stable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W4S3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14FCA5-F64B-44B1-AF59-E25B5EC78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37B5A-AC58-4302-80A8-6F622A38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564" r="35000" b="15693"/>
          <a:stretch/>
        </p:blipFill>
        <p:spPr>
          <a:xfrm>
            <a:off x="8065474" y="59349"/>
            <a:ext cx="3915509" cy="67686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4B84E3-6FD2-4710-84D3-594693AD8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3206" r="35000" b="62770"/>
          <a:stretch/>
        </p:blipFill>
        <p:spPr>
          <a:xfrm>
            <a:off x="562752" y="3743570"/>
            <a:ext cx="5453140" cy="28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  <a:br>
              <a:rPr lang="en-US" dirty="0"/>
            </a:br>
            <a:r>
              <a:rPr lang="en-US" dirty="0"/>
              <a:t>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935501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90159"/>
              </p:ext>
            </p:extLst>
          </p:nvPr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6528"/>
              </p:ext>
            </p:extLst>
          </p:nvPr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373709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4089185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804660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  <a:endParaRPr lang="en-GB" sz="2400" b="1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356BC8C-5981-4F19-8DAC-A890AA6D62A3}"/>
              </a:ext>
            </a:extLst>
          </p:cNvPr>
          <p:cNvSpPr/>
          <p:nvPr/>
        </p:nvSpPr>
        <p:spPr>
          <a:xfrm>
            <a:off x="7502768" y="2048281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3625AA8-3A9F-4F21-940C-1CC58A277D78}"/>
              </a:ext>
            </a:extLst>
          </p:cNvPr>
          <p:cNvSpPr/>
          <p:nvPr/>
        </p:nvSpPr>
        <p:spPr>
          <a:xfrm>
            <a:off x="7502766" y="3763757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83067D4-8DB7-4352-BF79-5CD167801563}"/>
              </a:ext>
            </a:extLst>
          </p:cNvPr>
          <p:cNvSpPr/>
          <p:nvPr/>
        </p:nvSpPr>
        <p:spPr>
          <a:xfrm>
            <a:off x="7502767" y="5479232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770174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058985" y="6035492"/>
            <a:ext cx="151227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4920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9BAC-5298-45F5-BAF1-96B85A26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4829-8AA2-4E27-AB0C-2BE5E70F13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dirty="0"/>
              <a:t>If x1 is changed, Python will adjust so that the list remains unaffected.</a:t>
            </a:r>
          </a:p>
          <a:p>
            <a:r>
              <a:rPr lang="en-GB" dirty="0"/>
              <a:t>It simply reallocates x1 to another location in memory.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8C3C-A996-4B99-A1E7-3E8A09B34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359" r="37180" b="39282"/>
          <a:stretch/>
        </p:blipFill>
        <p:spPr>
          <a:xfrm>
            <a:off x="6744676" y="1498182"/>
            <a:ext cx="4478216" cy="5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0F20-9289-4A7A-8CF5-C25B73D9F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8000" r="36154" b="33949"/>
          <a:stretch/>
        </p:blipFill>
        <p:spPr>
          <a:xfrm>
            <a:off x="7227278" y="1581119"/>
            <a:ext cx="4183184" cy="331639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6D41B40-AB4F-476D-B058-2BBCDF39C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03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82128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0F08C7-8719-427C-B644-0FD4A219B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7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473B-E8BE-4D4E-823C-C62A80053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923" r="35128" b="40308"/>
          <a:stretch/>
        </p:blipFill>
        <p:spPr>
          <a:xfrm>
            <a:off x="7227276" y="1381833"/>
            <a:ext cx="4495800" cy="5352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A618-CC93-4062-B661-2BDB1AFB1DEF}"/>
              </a:ext>
            </a:extLst>
          </p:cNvPr>
          <p:cNvSpPr txBox="1">
            <a:spLocks/>
          </p:cNvSpPr>
          <p:nvPr/>
        </p:nvSpPr>
        <p:spPr>
          <a:xfrm>
            <a:off x="838200" y="1625603"/>
            <a:ext cx="5181600" cy="4551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74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75676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12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“SUTD”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/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49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35616"/>
          <a:stretch/>
        </p:blipFill>
        <p:spPr>
          <a:xfrm>
            <a:off x="7823201" y="470715"/>
            <a:ext cx="4196860" cy="39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380161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  <a:p>
            <a:r>
              <a:rPr lang="en-US" dirty="0"/>
              <a:t>Changing a value in list1, with list1[index] = …, no longer affects list2.</a:t>
            </a:r>
          </a:p>
          <a:p>
            <a:r>
              <a:rPr lang="en-US" b="1" dirty="0"/>
              <a:t>Note: </a:t>
            </a:r>
            <a:r>
              <a:rPr lang="en-US" dirty="0"/>
              <a:t>you can also use the copy</a:t>
            </a:r>
            <a:r>
              <a:rPr lang="en-US"/>
              <a:t>() method.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20820"/>
          <a:stretch/>
        </p:blipFill>
        <p:spPr>
          <a:xfrm>
            <a:off x="7823201" y="470714"/>
            <a:ext cx="4196860" cy="62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dirty="0"/>
              <a:t>if an element of a list is a list (case of lists of lists), then the shallow copy will not copy the </a:t>
            </a:r>
            <a:r>
              <a:rPr lang="en-US" dirty="0" err="1"/>
              <a:t>sublists</a:t>
            </a:r>
            <a:r>
              <a:rPr lang="en-US" dirty="0"/>
              <a:t> to different locations of memory.</a:t>
            </a:r>
          </a:p>
          <a:p>
            <a:r>
              <a:rPr lang="en-US" b="1" dirty="0"/>
              <a:t>Problem: </a:t>
            </a:r>
            <a:r>
              <a:rPr lang="en-US" dirty="0"/>
              <a:t>changing a </a:t>
            </a:r>
            <a:r>
              <a:rPr lang="en-US" dirty="0" err="1"/>
              <a:t>sublist</a:t>
            </a:r>
            <a:r>
              <a:rPr lang="en-US" dirty="0"/>
              <a:t> element then affects both lists, even though these lists are shallow copies of each other.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7A63-3FE5-4629-9F14-C19BD7C8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33013" b="26359"/>
          <a:stretch/>
        </p:blipFill>
        <p:spPr>
          <a:xfrm>
            <a:off x="6932246" y="175501"/>
            <a:ext cx="4579816" cy="66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2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(Week4</a:t>
            </a:r>
            <a:r>
              <a:rPr lang="en-US"/>
              <a:t>, Session3 – W4S3)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copy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make a </a:t>
            </a:r>
            <a:r>
              <a:rPr lang="en-US" b="1" dirty="0"/>
              <a:t>deep copy</a:t>
            </a:r>
            <a:r>
              <a:rPr lang="en-US" dirty="0"/>
              <a:t>, using the Python built-in </a:t>
            </a:r>
            <a:r>
              <a:rPr lang="en-US" b="1" dirty="0"/>
              <a:t>copy</a:t>
            </a:r>
            <a:r>
              <a:rPr lang="en-US" dirty="0"/>
              <a:t> library.</a:t>
            </a:r>
          </a:p>
          <a:p>
            <a:endParaRPr lang="en-US" dirty="0"/>
          </a:p>
          <a:p>
            <a:r>
              <a:rPr lang="en-US" dirty="0"/>
              <a:t>A deep copy forces Python to make sure </a:t>
            </a:r>
            <a:r>
              <a:rPr lang="en-US" b="1" dirty="0"/>
              <a:t>all elements and sub-elements</a:t>
            </a:r>
            <a:r>
              <a:rPr lang="en-US" dirty="0"/>
              <a:t> are assigned to different locations in memory.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03F63-9A38-47F2-8BF5-2C88416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1558" r="31026" b="15488"/>
          <a:stretch/>
        </p:blipFill>
        <p:spPr>
          <a:xfrm>
            <a:off x="6754443" y="15630"/>
            <a:ext cx="4953000" cy="6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#?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522542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#?: Keep the aliasing, shallow and deep copies concepts in mind for now.</a:t>
            </a:r>
          </a:p>
          <a:p>
            <a:pPr marL="0" indent="0">
              <a:buNone/>
            </a:pPr>
            <a:r>
              <a:rPr lang="en-US" sz="2400" dirty="0"/>
              <a:t>If you find that modifying a list object ends up unexpectedly changing another, then you might have an aliasing or shallow copy problem.</a:t>
            </a:r>
          </a:p>
          <a:p>
            <a:pPr marL="0" indent="0">
              <a:buNone/>
            </a:pPr>
            <a:r>
              <a:rPr lang="en-US" sz="2400" b="1" dirty="0"/>
              <a:t>When in doubt, make a deep copy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Do not worry about understanding all these memory concepts, these will be covered in another specific course on computer hardware!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08507-92CA-4B78-A04D-18C8F72E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dirty="0" err="1"/>
              <a:t>numpy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E3900-07A7-4384-B473-8AD8D47D5D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err="1"/>
              <a:t>Numpy</a:t>
            </a:r>
            <a:r>
              <a:rPr lang="en-US" dirty="0"/>
              <a:t> is one of the most common (if not the most popular) </a:t>
            </a:r>
            <a:r>
              <a:rPr lang="en-US" b="1" dirty="0"/>
              <a:t>libraries</a:t>
            </a:r>
            <a:r>
              <a:rPr lang="en-US" dirty="0"/>
              <a:t> in Python.</a:t>
            </a:r>
          </a:p>
          <a:p>
            <a:endParaRPr lang="en-US" dirty="0"/>
          </a:p>
          <a:p>
            <a:r>
              <a:rPr lang="en-US" dirty="0"/>
              <a:t>Used for many applications: computing, modelling, data science, astrophysics, etc.</a:t>
            </a:r>
            <a:endParaRPr lang="en-GB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8281298-4583-4E54-BE0B-EBAE62FF0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71" y="777728"/>
            <a:ext cx="3170364" cy="125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2B461-1EF3-490E-A95D-F182790A2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3" t="31755" r="31582" b="27592"/>
          <a:stretch/>
        </p:blipFill>
        <p:spPr>
          <a:xfrm>
            <a:off x="7617870" y="2374639"/>
            <a:ext cx="4226767" cy="43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2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022F-72B3-4F58-861A-7A7461F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type of objects: </a:t>
            </a:r>
            <a:r>
              <a:rPr lang="en-US" dirty="0" err="1"/>
              <a:t>Numpy</a:t>
            </a:r>
            <a:r>
              <a:rPr lang="en-US" dirty="0"/>
              <a:t>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FC477-19EC-4575-9551-1013792B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b="1" dirty="0" err="1"/>
              <a:t>Numpy</a:t>
            </a:r>
            <a:r>
              <a:rPr lang="fr-FR" b="1" dirty="0"/>
              <a:t> </a:t>
            </a:r>
            <a:r>
              <a:rPr lang="fr-FR" b="1" dirty="0" err="1"/>
              <a:t>arrays</a:t>
            </a:r>
            <a:r>
              <a:rPr lang="fr-FR" b="1" dirty="0"/>
              <a:t> </a:t>
            </a:r>
            <a:r>
              <a:rPr lang="fr-FR" dirty="0"/>
              <a:t>are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b="1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b="1" dirty="0"/>
              <a:t>matrices</a:t>
            </a:r>
            <a:r>
              <a:rPr lang="fr-FR" dirty="0"/>
              <a:t> and </a:t>
            </a:r>
            <a:r>
              <a:rPr lang="fr-FR" b="1" dirty="0" err="1"/>
              <a:t>vectors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Or </a:t>
            </a:r>
            <a:r>
              <a:rPr lang="fr-FR" b="1" dirty="0"/>
              <a:t>tables</a:t>
            </a:r>
            <a:r>
              <a:rPr lang="fr-FR" dirty="0"/>
              <a:t> of data.</a:t>
            </a:r>
          </a:p>
          <a:p>
            <a:r>
              <a:rPr lang="fr-FR" dirty="0"/>
              <a:t>The look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(</a:t>
            </a:r>
            <a:r>
              <a:rPr lang="fr-FR" b="1" dirty="0" err="1"/>
              <a:t>nested</a:t>
            </a:r>
            <a:r>
              <a:rPr lang="fr-FR" b="1" dirty="0"/>
              <a:t>) </a:t>
            </a:r>
            <a:r>
              <a:rPr lang="fr-FR" b="1" dirty="0" err="1"/>
              <a:t>lists</a:t>
            </a:r>
            <a:r>
              <a:rPr lang="fr-FR" b="1" dirty="0"/>
              <a:t> </a:t>
            </a:r>
            <a:r>
              <a:rPr lang="fr-FR" dirty="0"/>
              <a:t>of </a:t>
            </a:r>
            <a:r>
              <a:rPr lang="fr-FR" dirty="0" err="1"/>
              <a:t>lists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 for </a:t>
            </a:r>
            <a:r>
              <a:rPr lang="fr-FR" dirty="0" err="1"/>
              <a:t>many</a:t>
            </a:r>
            <a:r>
              <a:rPr lang="fr-FR" dirty="0"/>
              <a:t> applications.</a:t>
            </a:r>
          </a:p>
          <a:p>
            <a:r>
              <a:rPr lang="fr-FR" dirty="0"/>
              <a:t>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D1394-A3AE-4402-B00B-8A2FB557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26462" r="31346" b="35589"/>
          <a:stretch/>
        </p:blipFill>
        <p:spPr>
          <a:xfrm>
            <a:off x="6848232" y="1690688"/>
            <a:ext cx="4843584" cy="48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47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Length, size, shape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have a length, which can be checked with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</a:t>
            </a:r>
            <a:r>
              <a:rPr lang="en-US" dirty="0"/>
              <a:t>.</a:t>
            </a:r>
          </a:p>
          <a:p>
            <a:r>
              <a:rPr lang="en-US" dirty="0"/>
              <a:t>The also have a </a:t>
            </a:r>
            <a:r>
              <a:rPr lang="en-US" b="1" dirty="0">
                <a:solidFill>
                  <a:srgbClr val="00B050"/>
                </a:solidFill>
              </a:rPr>
              <a:t>shape</a:t>
            </a:r>
            <a:r>
              <a:rPr lang="en-US" dirty="0"/>
              <a:t> and a </a:t>
            </a:r>
            <a:r>
              <a:rPr lang="en-US" b="1" dirty="0">
                <a:solidFill>
                  <a:srgbClr val="00B050"/>
                </a:solidFill>
              </a:rPr>
              <a:t>size</a:t>
            </a:r>
            <a:r>
              <a:rPr lang="en-US" dirty="0"/>
              <a:t> </a:t>
            </a:r>
            <a:r>
              <a:rPr lang="en-US" b="1" dirty="0"/>
              <a:t>attribute</a:t>
            </a:r>
            <a:r>
              <a:rPr lang="en-US" dirty="0"/>
              <a:t>, which give additional information, in the case of arrays with more than 1D.</a:t>
            </a:r>
          </a:p>
          <a:p>
            <a:r>
              <a:rPr lang="en-US" b="1" dirty="0"/>
              <a:t>Attribute: “sub-variable” </a:t>
            </a:r>
            <a:r>
              <a:rPr lang="en-US" dirty="0"/>
              <a:t>of an object; applies to an object using the 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 operator. </a:t>
            </a:r>
            <a:r>
              <a:rPr lang="en-GB" dirty="0"/>
              <a:t>(Object-oriented concept, not covered)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5DCD6-F379-4C94-BD01-E6CAB6BC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2820" r="29423" b="23487"/>
          <a:stretch/>
        </p:blipFill>
        <p:spPr>
          <a:xfrm>
            <a:off x="6564922" y="1031631"/>
            <a:ext cx="5416062" cy="53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 array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are indexed and their element can be accessed with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r>
              <a:rPr lang="en-US" dirty="0"/>
              <a:t>You can equivalently use the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i,j</a:t>
            </a:r>
            <a:r>
              <a:rPr lang="en-US" b="1" dirty="0">
                <a:solidFill>
                  <a:srgbClr val="00B050"/>
                </a:solidFill>
              </a:rPr>
              <a:t>]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][j] </a:t>
            </a:r>
            <a:r>
              <a:rPr lang="en-US" dirty="0"/>
              <a:t>notations on arrays.</a:t>
            </a:r>
          </a:p>
          <a:p>
            <a:r>
              <a:rPr lang="en-US" dirty="0"/>
              <a:t>Replacing an index with a colon symbol </a:t>
            </a:r>
            <a:r>
              <a:rPr lang="en-US" b="1" dirty="0">
                <a:solidFill>
                  <a:srgbClr val="00B050"/>
                </a:solidFill>
              </a:rPr>
              <a:t>:</a:t>
            </a:r>
            <a:r>
              <a:rPr lang="en-US" dirty="0"/>
              <a:t>, means “take all”.</a:t>
            </a:r>
          </a:p>
          <a:p>
            <a:r>
              <a:rPr lang="en-US" dirty="0"/>
              <a:t>For instance, </a:t>
            </a:r>
            <a:r>
              <a:rPr lang="en-US" b="1" dirty="0">
                <a:solidFill>
                  <a:srgbClr val="00B050"/>
                </a:solidFill>
              </a:rPr>
              <a:t>[:, j] </a:t>
            </a:r>
            <a:r>
              <a:rPr lang="en-US" dirty="0"/>
              <a:t>means </a:t>
            </a:r>
            <a:r>
              <a:rPr lang="en-US" b="1" dirty="0"/>
              <a:t>all elements in column j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whereas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, :] </a:t>
            </a:r>
            <a:r>
              <a:rPr lang="en-US" dirty="0"/>
              <a:t>means </a:t>
            </a:r>
            <a:r>
              <a:rPr lang="en-US" b="1" dirty="0"/>
              <a:t>all elements in row </a:t>
            </a:r>
            <a:r>
              <a:rPr lang="en-US" b="1" dirty="0" err="1"/>
              <a:t>i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6040F-8045-42F2-8946-A248235B7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3" t="22204" r="29438" b="20734"/>
          <a:stretch/>
        </p:blipFill>
        <p:spPr>
          <a:xfrm>
            <a:off x="6578080" y="32689"/>
            <a:ext cx="5181600" cy="67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0E6D-30CE-4551-800B-CB227435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an array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8D5A-3437-48A7-AEDF-5F27C62442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</a:t>
            </a:r>
            <a:r>
              <a:rPr lang="en-US" b="1" dirty="0"/>
              <a:t>lists</a:t>
            </a:r>
            <a:r>
              <a:rPr lang="en-US" dirty="0"/>
              <a:t>, we can traverse a </a:t>
            </a:r>
            <a:r>
              <a:rPr lang="en-US" dirty="0" err="1"/>
              <a:t>Numpy</a:t>
            </a:r>
            <a:r>
              <a:rPr lang="en-US" dirty="0"/>
              <a:t> array, in an element-wise manner,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89D25-A951-4484-BD38-DA36E3A5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27102" r="30893" b="51246"/>
          <a:stretch/>
        </p:blipFill>
        <p:spPr>
          <a:xfrm>
            <a:off x="772620" y="3429000"/>
            <a:ext cx="6085379" cy="332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05854-FE31-4176-A25D-05B84FA7D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1" t="22154" r="81090" b="42154"/>
          <a:stretch/>
        </p:blipFill>
        <p:spPr>
          <a:xfrm>
            <a:off x="7408507" y="557659"/>
            <a:ext cx="4618653" cy="59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06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44263"/>
          <a:stretch/>
        </p:blipFill>
        <p:spPr>
          <a:xfrm>
            <a:off x="6875583" y="1825626"/>
            <a:ext cx="4644293" cy="27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r>
              <a:rPr lang="en-US" b="1" dirty="0"/>
              <a:t>Broadcasting: </a:t>
            </a:r>
            <a:r>
              <a:rPr lang="en-US" dirty="0"/>
              <a:t>If summed with a number instead, the elements in the </a:t>
            </a:r>
            <a:r>
              <a:rPr lang="en-US" dirty="0" err="1"/>
              <a:t>Numpy</a:t>
            </a:r>
            <a:r>
              <a:rPr lang="en-US" dirty="0"/>
              <a:t> array will each be incremented by the given value.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25128"/>
          <a:stretch/>
        </p:blipFill>
        <p:spPr>
          <a:xfrm>
            <a:off x="6875583" y="1825625"/>
            <a:ext cx="4644293" cy="50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63655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2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8CD8-7621-41B9-B19A-A8A012E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8700-30F0-4B63-89A4-C0411383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cannot be used for </a:t>
            </a:r>
            <a:r>
              <a:rPr lang="en-US" b="1" dirty="0"/>
              <a:t>concatenation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 comes with a </a:t>
            </a:r>
            <a:r>
              <a:rPr lang="en-US" b="1" dirty="0">
                <a:solidFill>
                  <a:srgbClr val="00B050"/>
                </a:solidFill>
              </a:rPr>
              <a:t>concatenate</a:t>
            </a:r>
            <a:r>
              <a:rPr lang="en-US" b="1" dirty="0"/>
              <a:t>() </a:t>
            </a:r>
            <a:r>
              <a:rPr lang="en-US" dirty="0"/>
              <a:t>function.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F129-B8FB-4471-8219-E7DBD5964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3487" r="26730" b="38667"/>
          <a:stretch/>
        </p:blipFill>
        <p:spPr>
          <a:xfrm>
            <a:off x="1004132" y="3237722"/>
            <a:ext cx="10105681" cy="34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on arrays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behaves as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on </a:t>
                </a:r>
                <a:r>
                  <a:rPr lang="en-US" dirty="0" err="1"/>
                  <a:t>Numpy</a:t>
                </a:r>
                <a:r>
                  <a:rPr lang="en-US" dirty="0"/>
                  <a:t> arrays.</a:t>
                </a:r>
              </a:p>
              <a:p>
                <a:r>
                  <a:rPr lang="en-US" dirty="0"/>
                  <a:t>It consists of an </a:t>
                </a:r>
                <a:r>
                  <a:rPr lang="en-US" b="1" dirty="0"/>
                  <a:t>element-wise multiplication </a:t>
                </a:r>
                <a:r>
                  <a:rPr lang="en-US" dirty="0"/>
                  <a:t>of the elements in arrays.</a:t>
                </a:r>
              </a:p>
              <a:p>
                <a:r>
                  <a:rPr lang="en-GB" b="1" dirty="0"/>
                  <a:t>Broadcasting: </a:t>
                </a:r>
                <a:r>
                  <a:rPr lang="en-GB" dirty="0"/>
                  <a:t>if a </a:t>
                </a:r>
                <a:r>
                  <a:rPr lang="en-GB" dirty="0" err="1"/>
                  <a:t>Numpy</a:t>
                </a:r>
                <a:r>
                  <a:rPr lang="en-GB" dirty="0"/>
                  <a:t> array is multiplied by a number, the number will multiply each element in the array.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BB01E3-8814-465F-8496-69A625ADC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29949" r="31282" b="35259"/>
          <a:stretch/>
        </p:blipFill>
        <p:spPr>
          <a:xfrm>
            <a:off x="6650891" y="1690688"/>
            <a:ext cx="5353539" cy="48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6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EB9A-395F-4572-BEDB-45DADD2C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1014C-4283-4C55-B2E6-148C98649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Additional </a:t>
            </a:r>
            <a:r>
              <a:rPr lang="en-US" dirty="0" err="1"/>
              <a:t>Numpy</a:t>
            </a:r>
            <a:r>
              <a:rPr lang="en-US" dirty="0"/>
              <a:t> functions</a:t>
            </a:r>
          </a:p>
          <a:p>
            <a:r>
              <a:rPr lang="en-US" b="1" dirty="0"/>
              <a:t>Min, max: </a:t>
            </a:r>
            <a:r>
              <a:rPr lang="en-US" dirty="0"/>
              <a:t>returns the minimal, resp. maximal, values in array.</a:t>
            </a:r>
          </a:p>
          <a:p>
            <a:r>
              <a:rPr lang="en-US" b="1" dirty="0" err="1"/>
              <a:t>Argmin</a:t>
            </a:r>
            <a:r>
              <a:rPr lang="en-US" b="1" dirty="0"/>
              <a:t>, argmax: </a:t>
            </a:r>
            <a:r>
              <a:rPr lang="en-US" dirty="0"/>
              <a:t>returns the index where the minimal, resp. maximal, values are.</a:t>
            </a:r>
          </a:p>
          <a:p>
            <a:r>
              <a:rPr lang="en-US" b="1" dirty="0"/>
              <a:t>Mean, median: </a:t>
            </a:r>
            <a:r>
              <a:rPr lang="en-US" dirty="0"/>
              <a:t>returns the mean, resp. median, value for a given array.</a:t>
            </a:r>
          </a:p>
          <a:p>
            <a:r>
              <a:rPr lang="en-US" b="1" dirty="0"/>
              <a:t>Sum: </a:t>
            </a:r>
            <a:r>
              <a:rPr lang="en-US" dirty="0"/>
              <a:t>sums all the elements in the array together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D254-268D-429A-BE7D-96359B477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8513" r="30448" b="17538"/>
          <a:stretch/>
        </p:blipFill>
        <p:spPr>
          <a:xfrm>
            <a:off x="6807199" y="109452"/>
            <a:ext cx="5048740" cy="66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5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6DCD-EA1D-4BD4-8222-B06BB358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 and constants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3F65-6417-47E0-82C7-16EB49E28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also contains</a:t>
            </a:r>
          </a:p>
          <a:p>
            <a:r>
              <a:rPr lang="en-US" dirty="0"/>
              <a:t>Many </a:t>
            </a:r>
            <a:r>
              <a:rPr lang="en-US" b="1" dirty="0"/>
              <a:t>mathematical functions </a:t>
            </a:r>
            <a:r>
              <a:rPr lang="en-US" dirty="0"/>
              <a:t>(cosine, sine, logarithm, exponential, etc.)</a:t>
            </a:r>
          </a:p>
          <a:p>
            <a:r>
              <a:rPr lang="en-US" dirty="0"/>
              <a:t>And many </a:t>
            </a:r>
            <a:r>
              <a:rPr lang="en-US" b="1" dirty="0"/>
              <a:t>mathematical constants </a:t>
            </a:r>
            <a:r>
              <a:rPr lang="en-US" dirty="0"/>
              <a:t>(pi, etc.)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EBB3E-568A-4ADD-B807-82AC5BD85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718" r="36218" b="47077"/>
          <a:stretch/>
        </p:blipFill>
        <p:spPr>
          <a:xfrm>
            <a:off x="6895021" y="1690688"/>
            <a:ext cx="4374763" cy="47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57A-7EA5-417C-BE14-D130D83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Aliasing, Shallow and Deep copies in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EA8A4-9114-4943-906D-3006687F3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</a:t>
            </a:r>
            <a:r>
              <a:rPr lang="en-US" dirty="0" err="1"/>
              <a:t>Numpy</a:t>
            </a:r>
            <a:r>
              <a:rPr lang="en-US" dirty="0"/>
              <a:t> arrays are subject to the same issues about aliasing, shallow and deep copies.</a:t>
            </a:r>
          </a:p>
          <a:p>
            <a:endParaRPr lang="en-US" dirty="0"/>
          </a:p>
          <a:p>
            <a:r>
              <a:rPr lang="en-US" dirty="0"/>
              <a:t>If needed, use deep copies of the arrays.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3073-6A44-457E-8372-D78ED4389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2973" r="28974" b="28821"/>
          <a:stretch/>
        </p:blipFill>
        <p:spPr>
          <a:xfrm>
            <a:off x="6516077" y="1576752"/>
            <a:ext cx="4837723" cy="51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8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5A7-EF57-48F6-9D3B-BBBC9450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more!</a:t>
            </a:r>
            <a:br>
              <a:rPr lang="en-US" dirty="0"/>
            </a:br>
            <a:r>
              <a:rPr lang="en-US" dirty="0"/>
              <a:t>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F91B-FF81-4212-A95E-8E0D3B34B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has </a:t>
            </a:r>
            <a:r>
              <a:rPr lang="en-US" b="1" dirty="0"/>
              <a:t>many more functions and tools </a:t>
            </a:r>
            <a:r>
              <a:rPr lang="en-US" dirty="0"/>
              <a:t>to offer!</a:t>
            </a:r>
          </a:p>
          <a:p>
            <a:r>
              <a:rPr lang="en-US" b="1" dirty="0"/>
              <a:t>Random functions </a:t>
            </a:r>
            <a:r>
              <a:rPr lang="en-US" dirty="0"/>
              <a:t>(to be covered in an upcoming</a:t>
            </a:r>
            <a:br>
              <a:rPr lang="en-US" dirty="0"/>
            </a:br>
            <a:r>
              <a:rPr lang="en-US" dirty="0"/>
              <a:t>session, if time allows?)</a:t>
            </a:r>
          </a:p>
          <a:p>
            <a:endParaRPr lang="en-US" dirty="0"/>
          </a:p>
          <a:p>
            <a:r>
              <a:rPr lang="en-US" dirty="0"/>
              <a:t>Learn more about </a:t>
            </a:r>
            <a:r>
              <a:rPr lang="en-US" dirty="0" err="1"/>
              <a:t>Numpy</a:t>
            </a:r>
            <a:r>
              <a:rPr lang="en-US" dirty="0"/>
              <a:t> (RTFM!)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https://numpy.org/doc/stable/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14BDD-EF9B-4262-B5E0-DA660C352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3025" r="25770" b="24103"/>
          <a:stretch/>
        </p:blipFill>
        <p:spPr>
          <a:xfrm>
            <a:off x="5831660" y="1609969"/>
            <a:ext cx="6219696" cy="47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a </a:t>
            </a:r>
            <a:r>
              <a:rPr lang="en-US" b="1" dirty="0" err="1"/>
              <a:t>np.array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B1ACDC6-D8C3-45AC-BD3E-DA9063F4FAC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first line contains the column labels (student name, some scores) and the other lines will consist of entries regarding some of the students.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C14635-0E6F-43F3-ABBD-9C250C402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16" t="46564" r="9487" b="39487"/>
          <a:stretch/>
        </p:blipFill>
        <p:spPr>
          <a:xfrm>
            <a:off x="167911" y="4945428"/>
            <a:ext cx="11856178" cy="154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3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a </a:t>
            </a:r>
            <a:r>
              <a:rPr lang="en-US" b="1" dirty="0" err="1"/>
              <a:t>np.array</a:t>
            </a:r>
            <a:r>
              <a:rPr lang="en-US" dirty="0"/>
              <a:t>. </a:t>
            </a:r>
          </a:p>
          <a:p>
            <a:r>
              <a:rPr lang="en-US" dirty="0"/>
              <a:t>The first line contains the column labels (student name, some scores) and the other lines will consist of entries regarding some of the students.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 that, as a professor, I have decided to be lenient towards my students.</a:t>
            </a:r>
          </a:p>
          <a:p>
            <a:r>
              <a:rPr lang="en-US" dirty="0"/>
              <a:t>I realized that the midterm was a bit too difficult compared to last year.</a:t>
            </a:r>
          </a:p>
          <a:p>
            <a:r>
              <a:rPr lang="en-US" dirty="0"/>
              <a:t>To compensate for that, I would like to increase the scores of all students on the midterm by 50%.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868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</p:spTree>
    <p:extLst>
      <p:ext uri="{BB962C8B-B14F-4D97-AF65-F5344CB8AC3E}">
        <p14:creationId xmlns:p14="http://schemas.microsoft.com/office/powerpoint/2010/main" val="84002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Important note: </a:t>
            </a:r>
            <a:r>
              <a:rPr lang="en-US" dirty="0"/>
              <a:t>The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 for the midterm exam is </a:t>
            </a:r>
            <a:r>
              <a:rPr lang="en-US" b="1" dirty="0"/>
              <a:t>capped</a:t>
            </a:r>
            <a:r>
              <a:rPr lang="en-US" dirty="0"/>
              <a:t> to </a:t>
            </a:r>
            <a:r>
              <a:rPr lang="en-US" b="1" dirty="0"/>
              <a:t>100</a:t>
            </a:r>
            <a:r>
              <a:rPr lang="en-US" dirty="0"/>
              <a:t>. This means that a student which scores 80 points on the midterm, will not obtain 120 points after the adjustment, but only 100.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18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</a:t>
            </a:r>
            <a:r>
              <a:rPr lang="en-US" b="1" err="1"/>
              <a:t>_</a:t>
            </a:r>
            <a:r>
              <a:rPr lang="en-US" b="1"/>
              <a:t>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Important note: </a:t>
            </a:r>
            <a:r>
              <a:rPr lang="en-US" dirty="0"/>
              <a:t>The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 for the midterm exam is </a:t>
            </a:r>
            <a:r>
              <a:rPr lang="en-US" b="1" dirty="0"/>
              <a:t>capped</a:t>
            </a:r>
            <a:r>
              <a:rPr lang="en-US" dirty="0"/>
              <a:t> to </a:t>
            </a:r>
            <a:r>
              <a:rPr lang="en-US" b="1" dirty="0"/>
              <a:t>100</a:t>
            </a:r>
            <a:r>
              <a:rPr lang="en-US" dirty="0"/>
              <a:t>. This means that a student which scores 80 points on the midterm, will not obtain 120 points after the adjustment, but only 100.</a:t>
            </a:r>
          </a:p>
          <a:p>
            <a:endParaRPr lang="en-US" dirty="0"/>
          </a:p>
          <a:p>
            <a:r>
              <a:rPr lang="en-US" b="1" dirty="0"/>
              <a:t>Another important note: </a:t>
            </a:r>
            <a:r>
              <a:rPr lang="en-US" dirty="0"/>
              <a:t>in this activity, the entries are </a:t>
            </a:r>
            <a:r>
              <a:rPr lang="en-US" b="1" dirty="0"/>
              <a:t>strings</a:t>
            </a:r>
            <a:r>
              <a:rPr lang="en-US" dirty="0"/>
              <a:t>, not </a:t>
            </a:r>
            <a:r>
              <a:rPr lang="en-US" b="1" dirty="0"/>
              <a:t>numerical</a:t>
            </a:r>
            <a:r>
              <a:rPr lang="en-US" dirty="0"/>
              <a:t> types! Do not forget to </a:t>
            </a:r>
            <a:r>
              <a:rPr lang="en-US" b="1" dirty="0"/>
              <a:t>convert</a:t>
            </a:r>
            <a:r>
              <a:rPr lang="en-US" dirty="0"/>
              <a:t> to int/float before doing any math on those!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77175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031421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27136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>
            <a:normAutofit/>
          </a:bodyPr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  <a:p>
            <a:r>
              <a:rPr lang="en-US" dirty="0"/>
              <a:t>We can then import one of these functions in our Notebook, by using the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b="1" dirty="0"/>
              <a:t> …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… </a:t>
            </a:r>
            <a:r>
              <a:rPr lang="en-US" dirty="0"/>
              <a:t>command.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3DDA7-7B4D-4C15-8DDE-CE11F845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25878" r="31199" b="61632"/>
          <a:stretch/>
        </p:blipFill>
        <p:spPr>
          <a:xfrm>
            <a:off x="6713294" y="5038039"/>
            <a:ext cx="4907944" cy="1594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4537F-EE4A-4337-9932-45E318A37662}"/>
              </a:ext>
            </a:extLst>
          </p:cNvPr>
          <p:cNvSpPr txBox="1"/>
          <p:nvPr/>
        </p:nvSpPr>
        <p:spPr>
          <a:xfrm>
            <a:off x="8053573" y="4576374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942695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87BD-408C-4865-9C19-889605EF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D930-DFA2-4D6C-B06D-12B73C781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needed, we can </a:t>
            </a:r>
            <a:r>
              <a:rPr lang="en-US" b="1" dirty="0"/>
              <a:t>import</a:t>
            </a:r>
            <a:r>
              <a:rPr lang="en-US" dirty="0"/>
              <a:t> and </a:t>
            </a:r>
            <a:r>
              <a:rPr lang="en-US" b="1" dirty="0"/>
              <a:t>rename</a:t>
            </a:r>
            <a:r>
              <a:rPr lang="en-US" dirty="0"/>
              <a:t> a function by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keyword.</a:t>
            </a:r>
          </a:p>
          <a:p>
            <a:endParaRPr lang="en-GB" dirty="0"/>
          </a:p>
          <a:p>
            <a:r>
              <a:rPr lang="en-GB" dirty="0"/>
              <a:t>The whole command then reads </a:t>
            </a:r>
            <a:r>
              <a:rPr lang="en-GB" b="1" dirty="0">
                <a:solidFill>
                  <a:srgbClr val="00B050"/>
                </a:solidFill>
              </a:rPr>
              <a:t>from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import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as</a:t>
            </a:r>
            <a:r>
              <a:rPr lang="en-GB" b="1" dirty="0"/>
              <a:t> …</a:t>
            </a:r>
          </a:p>
          <a:p>
            <a:endParaRPr lang="en-GB" b="1" dirty="0"/>
          </a:p>
          <a:p>
            <a:r>
              <a:rPr lang="en-GB" b="1" dirty="0"/>
              <a:t>Note: </a:t>
            </a:r>
            <a:r>
              <a:rPr lang="en-GB" dirty="0"/>
              <a:t>if you rename the function, its calling name changes to the alias you specified.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68194-35C5-4515-9F5D-AD370A6C4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1AF9C-F940-4E2A-8340-6EAA769532B1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43EEF-20FE-430B-B0B1-EC81CA09A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40410" r="18141" b="25810"/>
          <a:stretch/>
        </p:blipFill>
        <p:spPr>
          <a:xfrm>
            <a:off x="6292060" y="4305044"/>
            <a:ext cx="5833250" cy="2463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EC85B-95B9-4E60-A08A-4F729C5070E6}"/>
              </a:ext>
            </a:extLst>
          </p:cNvPr>
          <p:cNvSpPr txBox="1"/>
          <p:nvPr/>
        </p:nvSpPr>
        <p:spPr>
          <a:xfrm rot="16200000">
            <a:off x="5017082" y="5342560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278970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029-6081-4458-B48B-6C188B67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several</a:t>
            </a:r>
            <a:br>
              <a:rPr lang="en-US" dirty="0"/>
            </a:br>
            <a:r>
              <a:rPr lang="en-US" dirty="0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</p:spPr>
            <p:txBody>
              <a:bodyPr/>
              <a:lstStyle/>
              <a:p>
                <a:r>
                  <a:rPr lang="en-US" dirty="0"/>
                  <a:t>If needed, you can import </a:t>
                </a:r>
                <a:r>
                  <a:rPr lang="en-US" b="1" dirty="0"/>
                  <a:t>multiple</a:t>
                </a:r>
                <a:r>
                  <a:rPr lang="en-US" dirty="0"/>
                  <a:t> </a:t>
                </a:r>
                <a:r>
                  <a:rPr lang="en-US" b="1" dirty="0"/>
                  <a:t>functions</a:t>
                </a:r>
                <a:r>
                  <a:rPr lang="en-US" dirty="0"/>
                  <a:t> in a single import call.</a:t>
                </a:r>
              </a:p>
              <a:p>
                <a:endParaRPr lang="en-US" dirty="0"/>
              </a:p>
              <a:p>
                <a:r>
                  <a:rPr lang="en-US" dirty="0"/>
                  <a:t>Simply use </a:t>
                </a:r>
                <a:r>
                  <a:rPr lang="en-US" b="1" dirty="0"/>
                  <a:t>commas</a:t>
                </a:r>
                <a:r>
                  <a:rPr lang="en-US" dirty="0"/>
                  <a:t> </a:t>
                </a:r>
                <a:r>
                  <a:rPr lang="en-US" b="1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,</a:t>
                </a:r>
                <a:r>
                  <a:rPr lang="en-US" b="1" dirty="0"/>
                  <a:t>)</a:t>
                </a:r>
                <a:r>
                  <a:rPr lang="en-US" dirty="0"/>
                  <a:t> </a:t>
                </a:r>
                <a:r>
                  <a:rPr lang="en-US" b="1" dirty="0"/>
                  <a:t>symbols</a:t>
                </a:r>
                <a:r>
                  <a:rPr lang="en-US" dirty="0"/>
                  <a:t> to separate the different functions names.</a:t>
                </a:r>
              </a:p>
              <a:p>
                <a:endParaRPr lang="en-US" dirty="0"/>
              </a:p>
              <a:p>
                <a:r>
                  <a:rPr lang="en-US" dirty="0"/>
                  <a:t>Or, you can also </a:t>
                </a:r>
                <a:r>
                  <a:rPr lang="en-US" b="1" dirty="0"/>
                  <a:t>import all functions</a:t>
                </a:r>
                <a:r>
                  <a:rPr lang="en-US" dirty="0"/>
                  <a:t> at once, by simply entering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  <a:blipFill>
                <a:blip r:embed="rId2"/>
                <a:stretch>
                  <a:fillRect l="-2118" t="-1968" b="-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F6835E-B6DF-43C3-A401-ED8289CC2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2205" r="26730" b="50000"/>
          <a:stretch/>
        </p:blipFill>
        <p:spPr>
          <a:xfrm>
            <a:off x="6019800" y="4769214"/>
            <a:ext cx="5944977" cy="2006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62A39-5060-4FA5-A128-33D9D8DFD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D2B14-C7E1-4295-802C-7965B9D7BD80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4BFD6-356F-46BD-A4DD-ECE23D9D761B}"/>
              </a:ext>
            </a:extLst>
          </p:cNvPr>
          <p:cNvSpPr txBox="1"/>
          <p:nvPr/>
        </p:nvSpPr>
        <p:spPr>
          <a:xfrm>
            <a:off x="7698154" y="4307549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13300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import a whole file, as a </a:t>
            </a:r>
            <a:r>
              <a:rPr lang="en-US" b="1" dirty="0"/>
              <a:t>module.</a:t>
            </a:r>
          </a:p>
          <a:p>
            <a:r>
              <a:rPr lang="en-US" dirty="0"/>
              <a:t>To do so, simply start with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instead of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/>
              <a:t>.</a:t>
            </a:r>
          </a:p>
          <a:p>
            <a:r>
              <a:rPr lang="en-US" dirty="0"/>
              <a:t>By doing so, you import all the functions, but </a:t>
            </a:r>
            <a:r>
              <a:rPr lang="en-US" b="1" dirty="0"/>
              <a:t>they </a:t>
            </a:r>
            <a:r>
              <a:rPr lang="en-US" b="1" u="sng" dirty="0"/>
              <a:t>have to be called using the module name </a:t>
            </a:r>
            <a:r>
              <a:rPr lang="en-US" b="1" dirty="0"/>
              <a:t>and the</a:t>
            </a:r>
            <a:r>
              <a:rPr lang="en-US" dirty="0"/>
              <a:t>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 (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).</a:t>
            </a:r>
          </a:p>
          <a:p>
            <a:r>
              <a:rPr lang="en-US" dirty="0"/>
              <a:t>This can make the code more readable, but is also a bit more inconvenient.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3E5A1-D603-45EC-85E6-20F24DA9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74" t="28307" r="18141" b="36901"/>
          <a:stretch/>
        </p:blipFill>
        <p:spPr>
          <a:xfrm>
            <a:off x="6096000" y="4185413"/>
            <a:ext cx="5995783" cy="25680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5819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use an alias for the module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keyword, as before.</a:t>
            </a:r>
          </a:p>
          <a:p>
            <a:r>
              <a:rPr lang="en-US" dirty="0"/>
              <a:t>Typically, we often do it with </a:t>
            </a:r>
            <a:r>
              <a:rPr lang="en-US" dirty="0" err="1"/>
              <a:t>Numpy</a:t>
            </a:r>
            <a:r>
              <a:rPr lang="en-US" dirty="0"/>
              <a:t>!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b="1" dirty="0"/>
              <a:t> np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8FBE6-1688-40A6-B653-5DACBA3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2174" r="33205" b="31280"/>
          <a:stretch/>
        </p:blipFill>
        <p:spPr>
          <a:xfrm>
            <a:off x="7635630" y="4184089"/>
            <a:ext cx="3126154" cy="25605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97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94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F67EBA-21F9-47F9-9248-874C8F1AF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59616"/>
          <a:stretch/>
        </p:blipFill>
        <p:spPr>
          <a:xfrm>
            <a:off x="8169469" y="3685866"/>
            <a:ext cx="2761862" cy="19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40898"/>
          </a:xfrm>
        </p:spPr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files</a:t>
            </a:r>
            <a:r>
              <a:rPr lang="en-US" dirty="0"/>
              <a:t> and stored them in your Python installation folder!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93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644D15-E345-40E2-964E-FDD30823A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t="9641" r="65546" b="27807"/>
          <a:stretch/>
        </p:blipFill>
        <p:spPr>
          <a:xfrm>
            <a:off x="6096000" y="103383"/>
            <a:ext cx="5994399" cy="6651234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0C4D963-4804-4B8C-A72E-3FECB54118FA}"/>
              </a:ext>
            </a:extLst>
          </p:cNvPr>
          <p:cNvSpPr txBox="1">
            <a:spLocks/>
          </p:cNvSpPr>
          <p:nvPr/>
        </p:nvSpPr>
        <p:spPr>
          <a:xfrm>
            <a:off x="412263" y="1952430"/>
            <a:ext cx="5181600" cy="484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dirty="0"/>
              <a:t>files and stored them in your Python installation folder!</a:t>
            </a:r>
          </a:p>
          <a:p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1D29A2-2302-491F-8877-F4BDD6AC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63" y="365125"/>
            <a:ext cx="10941537" cy="1325563"/>
          </a:xfrm>
        </p:spPr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578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784657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AC2470-9F5C-4637-AFFB-6DC1CE93F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E.g. in a video game:</a:t>
            </a:r>
          </a:p>
          <a:p>
            <a:r>
              <a:rPr lang="en-US" dirty="0"/>
              <a:t>One developer can design the main character,</a:t>
            </a:r>
          </a:p>
          <a:p>
            <a:r>
              <a:rPr lang="en-US" dirty="0"/>
              <a:t>Another one will develop enemies,</a:t>
            </a:r>
          </a:p>
          <a:p>
            <a:r>
              <a:rPr lang="en-US" dirty="0"/>
              <a:t>Another one will develop items and weapons,</a:t>
            </a:r>
          </a:p>
          <a:p>
            <a:r>
              <a:rPr lang="en-US" dirty="0"/>
              <a:t>Another one will design the map/environment in which heroes and enemies evolve,</a:t>
            </a:r>
          </a:p>
          <a:p>
            <a:r>
              <a:rPr lang="en-US" dirty="0"/>
              <a:t>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769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A0D11-1B5E-4F15-BCD9-991A19C45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0" t="26405" r="57454" b="16068"/>
          <a:stretch/>
        </p:blipFill>
        <p:spPr>
          <a:xfrm>
            <a:off x="129073" y="298579"/>
            <a:ext cx="11933853" cy="6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8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177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BB05D-D62D-4525-BCEB-1D5D231FB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something very common in programming projects.</a:t>
            </a:r>
          </a:p>
          <a:p>
            <a:endParaRPr lang="en-GB" dirty="0"/>
          </a:p>
          <a:p>
            <a:r>
              <a:rPr lang="en-GB" b="1" dirty="0"/>
              <a:t>Important:</a:t>
            </a:r>
            <a:r>
              <a:rPr lang="en-GB" dirty="0"/>
              <a:t> you need to build the habit of documenting your functions!</a:t>
            </a:r>
          </a:p>
        </p:txBody>
      </p:sp>
    </p:spTree>
    <p:extLst>
      <p:ext uri="{BB962C8B-B14F-4D97-AF65-F5344CB8AC3E}">
        <p14:creationId xmlns:p14="http://schemas.microsoft.com/office/powerpoint/2010/main" val="2037448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#?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solidFill>
                <a:schemeClr val="accent5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Matt’s Great Advice #?: Good import practices</a:t>
                </a:r>
              </a:p>
              <a:p>
                <a:pPr marL="0" indent="0">
                  <a:buNone/>
                </a:pPr>
                <a:r>
                  <a:rPr lang="en-US" sz="2400" dirty="0"/>
                  <a:t>Some good practices in projects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As with the variables and functions names, it is a good idea to </a:t>
                </a:r>
                <a:r>
                  <a:rPr lang="en-US" sz="2400" b="1" dirty="0"/>
                  <a:t>make your file names explicit</a:t>
                </a:r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Have </a:t>
                </a:r>
                <a:r>
                  <a:rPr lang="en-US" sz="2400" b="1" dirty="0"/>
                  <a:t>a file for each sub-concept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a single main file that assembles them all</a:t>
                </a:r>
                <a:r>
                  <a:rPr lang="en-US" sz="2400" dirty="0"/>
                  <a:t> at the end.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It is often better to </a:t>
                </a:r>
                <a:r>
                  <a:rPr lang="en-US" sz="2400" b="1" dirty="0"/>
                  <a:t>import only what is needed </a:t>
                </a: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 rather than importing everything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389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44573"/>
          <a:stretch/>
        </p:blipFill>
        <p:spPr>
          <a:xfrm>
            <a:off x="7819053" y="72688"/>
            <a:ext cx="2761862" cy="40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24898"/>
          <a:stretch/>
        </p:blipFill>
        <p:spPr>
          <a:xfrm>
            <a:off x="7819053" y="72688"/>
            <a:ext cx="2761862" cy="67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56719" r="37168" b="24898"/>
          <a:stretch/>
        </p:blipFill>
        <p:spPr>
          <a:xfrm>
            <a:off x="7819053" y="4298462"/>
            <a:ext cx="2761862" cy="2559538"/>
          </a:xfrm>
          <a:prstGeom prst="rect">
            <a:avLst/>
          </a:prstGeom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80106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x1,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8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8123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r>
                        <a:rPr lang="en-US" dirty="0"/>
                        <a:t>          x1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140725454247936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249DFF-10CC-4E29-B582-E33CE6F18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3025" r="37180" b="45846"/>
          <a:stretch/>
        </p:blipFill>
        <p:spPr>
          <a:xfrm>
            <a:off x="7690338" y="3066041"/>
            <a:ext cx="3321539" cy="36395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B8997-8B4C-4185-A130-360D655B269F}"/>
              </a:ext>
            </a:extLst>
          </p:cNvPr>
          <p:cNvCxnSpPr>
            <a:cxnSpLocks/>
          </p:cNvCxnSpPr>
          <p:nvPr/>
        </p:nvCxnSpPr>
        <p:spPr>
          <a:xfrm>
            <a:off x="7143262" y="2700215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7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4396</TotalTime>
  <Words>3305</Words>
  <Application>Microsoft Office PowerPoint</Application>
  <PresentationFormat>Widescreen</PresentationFormat>
  <Paragraphs>401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Wingdings</vt:lpstr>
      <vt:lpstr>Office Theme</vt:lpstr>
      <vt:lpstr>ILP 2021 – W4S3 Numpy library (part 1) and imports</vt:lpstr>
      <vt:lpstr>Outline (Week4, Session3 – W4S3)</vt:lpstr>
      <vt:lpstr>Memory of a computer</vt:lpstr>
      <vt:lpstr>Memory of a computer</vt:lpstr>
      <vt:lpstr>Memory of a computer</vt:lpstr>
      <vt:lpstr>Recall: the id() function</vt:lpstr>
      <vt:lpstr>Recall: the id() function</vt:lpstr>
      <vt:lpstr>Recall: the id() function</vt:lpstr>
      <vt:lpstr>Recall: the id() function</vt:lpstr>
      <vt:lpstr>Memory management in lists</vt:lpstr>
      <vt:lpstr>Memory management in lists</vt:lpstr>
      <vt:lpstr>Memory management in lists</vt:lpstr>
      <vt:lpstr>Aliasing in lists: problem</vt:lpstr>
      <vt:lpstr>Aliasing in lists: problem</vt:lpstr>
      <vt:lpstr>Aliasing in lists: problem</vt:lpstr>
      <vt:lpstr>Aliasing in lists: problem</vt:lpstr>
      <vt:lpstr>Shallow copy of a list</vt:lpstr>
      <vt:lpstr>Shallow copy of a list</vt:lpstr>
      <vt:lpstr>Shallow copy: problem</vt:lpstr>
      <vt:lpstr>Deep copy</vt:lpstr>
      <vt:lpstr>Matt’s Great advice #?</vt:lpstr>
      <vt:lpstr>About the numpy library</vt:lpstr>
      <vt:lpstr>A new type of objects: Numpy Arrays</vt:lpstr>
      <vt:lpstr>Length, size, shape</vt:lpstr>
      <vt:lpstr>Indexing an array</vt:lpstr>
      <vt:lpstr>Traversing an array with for</vt:lpstr>
      <vt:lpstr>The + operator on arrays</vt:lpstr>
      <vt:lpstr>The + operator on arrays</vt:lpstr>
      <vt:lpstr>The + operator on arrays</vt:lpstr>
      <vt:lpstr>Concatenation on arrays</vt:lpstr>
      <vt:lpstr>The ∗ operator on arrays</vt:lpstr>
      <vt:lpstr>Additional functions</vt:lpstr>
      <vt:lpstr>Mathematical functions and constants</vt:lpstr>
      <vt:lpstr>Aliasing, Shallow and Deep copies in arrays</vt:lpstr>
      <vt:lpstr>And so much more! RTFM!</vt:lpstr>
      <vt:lpstr>Activity 1 - Exam adjustments</vt:lpstr>
      <vt:lpstr>Activity 1 - Exam adjustments</vt:lpstr>
      <vt:lpstr>Activity 1 - Exam adjustments</vt:lpstr>
      <vt:lpstr>Activity 1 - Exam adjustments</vt:lpstr>
      <vt:lpstr>Activity 1 - Exam adjustments</vt:lpstr>
      <vt:lpstr>The import procedure</vt:lpstr>
      <vt:lpstr>The import procedure</vt:lpstr>
      <vt:lpstr>The import procedure</vt:lpstr>
      <vt:lpstr>Importing as</vt:lpstr>
      <vt:lpstr>Importing several functions</vt:lpstr>
      <vt:lpstr>Importing an entire module</vt:lpstr>
      <vt:lpstr>Importing an entire module</vt:lpstr>
      <vt:lpstr>Folders to import from</vt:lpstr>
      <vt:lpstr>Folders to import from</vt:lpstr>
      <vt:lpstr>Folders to import from</vt:lpstr>
      <vt:lpstr>Folders to import from</vt:lpstr>
      <vt:lpstr>Project organizing</vt:lpstr>
      <vt:lpstr>Project organizing</vt:lpstr>
      <vt:lpstr>PowerPoint Presentation</vt:lpstr>
      <vt:lpstr>Project organizing</vt:lpstr>
      <vt:lpstr>Project organizing</vt:lpstr>
      <vt:lpstr>Matt’s Great advice #?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720</cp:revision>
  <dcterms:created xsi:type="dcterms:W3CDTF">2020-05-19T08:08:47Z</dcterms:created>
  <dcterms:modified xsi:type="dcterms:W3CDTF">2021-08-13T05:51:24Z</dcterms:modified>
</cp:coreProperties>
</file>